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58" r:id="rId5"/>
    <p:sldId id="265" r:id="rId6"/>
    <p:sldId id="260" r:id="rId7"/>
    <p:sldId id="261" r:id="rId8"/>
    <p:sldId id="262" r:id="rId9"/>
    <p:sldId id="273" r:id="rId10"/>
    <p:sldId id="263" r:id="rId11"/>
    <p:sldId id="264" r:id="rId12"/>
    <p:sldId id="269" r:id="rId13"/>
    <p:sldId id="270" r:id="rId14"/>
    <p:sldId id="274" r:id="rId15"/>
    <p:sldId id="266" r:id="rId16"/>
    <p:sldId id="267" r:id="rId17"/>
    <p:sldId id="268" r:id="rId18"/>
    <p:sldId id="271" r:id="rId19"/>
    <p:sldId id="272" r:id="rId20"/>
  </p:sldIdLst>
  <p:sldSz cx="9144000" cy="6858000" type="screen4x3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147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media/media5.wmv>
</file>

<file path=ppt/media/media6.wmv>
</file>

<file path=ppt/media/media7.wmv>
</file>

<file path=ppt/media/media8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35C2C-D6AC-48F0-827C-C4F8E79AD5BC}" type="datetimeFigureOut">
              <a:rPr lang="zh-TW" altLang="en-US" smtClean="0"/>
              <a:pPr/>
              <a:t>2011/4/15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5B05CD-C570-47D2-B59E-78ABA59F93D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3527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11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13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15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16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17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18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4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5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6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8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10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HK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HK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619071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HK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HK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016610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HK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HK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31953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HK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HK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971904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HK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608242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HK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HK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HK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197400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HK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HK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HK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75018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HK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876664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488101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HK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HK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189748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HK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HK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525729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HK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HK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11549-E412-44B0-A62F-96CBDCD7BEA0}" type="datetimeFigureOut">
              <a:rPr lang="zh-HK" altLang="en-US" smtClean="0"/>
              <a:pPr/>
              <a:t>15/4/2011</a:t>
            </a:fld>
            <a:endParaRPr lang="zh-HK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746787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video" Target="../media/media8.wmv"/><Relationship Id="rId13" Type="http://schemas.openxmlformats.org/officeDocument/2006/relationships/image" Target="../media/image9.png"/><Relationship Id="rId3" Type="http://schemas.microsoft.com/office/2007/relationships/media" Target="../media/media6.wmv"/><Relationship Id="rId7" Type="http://schemas.microsoft.com/office/2007/relationships/media" Target="../media/media8.wmv"/><Relationship Id="rId12" Type="http://schemas.openxmlformats.org/officeDocument/2006/relationships/image" Target="../media/image8.png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6" Type="http://schemas.openxmlformats.org/officeDocument/2006/relationships/video" Target="../media/media7.wmv"/><Relationship Id="rId11" Type="http://schemas.openxmlformats.org/officeDocument/2006/relationships/image" Target="../media/image7.png"/><Relationship Id="rId5" Type="http://schemas.microsoft.com/office/2007/relationships/media" Target="../media/media7.wmv"/><Relationship Id="rId10" Type="http://schemas.openxmlformats.org/officeDocument/2006/relationships/image" Target="../media/image6.png"/><Relationship Id="rId4" Type="http://schemas.openxmlformats.org/officeDocument/2006/relationships/video" Target="../media/media6.wmv"/><Relationship Id="rId9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.wm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6" Type="http://schemas.openxmlformats.org/officeDocument/2006/relationships/video" Target="../media/media4.wmv"/><Relationship Id="rId5" Type="http://schemas.microsoft.com/office/2007/relationships/media" Target="../media/media4.wmv"/><Relationship Id="rId10" Type="http://schemas.openxmlformats.org/officeDocument/2006/relationships/image" Target="../media/image5.png"/><Relationship Id="rId4" Type="http://schemas.openxmlformats.org/officeDocument/2006/relationships/video" Target="../media/media3.wmv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69398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altLang="zh-HK" sz="3300" dirty="0" smtClean="0"/>
              <a:t>CSCI </a:t>
            </a:r>
            <a:r>
              <a:rPr lang="en-US" altLang="zh-HK" sz="3300" dirty="0" smtClean="0"/>
              <a:t>2100B: Data Structures </a:t>
            </a:r>
            <a:br>
              <a:rPr lang="en-US" altLang="zh-HK" sz="3300" dirty="0" smtClean="0"/>
            </a:br>
            <a:r>
              <a:rPr lang="en-US" altLang="zh-HK" dirty="0" smtClean="0"/>
              <a:t>Project</a:t>
            </a:r>
            <a:r>
              <a:rPr lang="en-US" altLang="zh-HK" dirty="0" smtClean="0"/>
              <a:t/>
            </a:r>
            <a:br>
              <a:rPr lang="en-US" altLang="zh-HK" dirty="0" smtClean="0"/>
            </a:br>
            <a:r>
              <a:rPr lang="en-US" altLang="zh-HK" b="1" dirty="0" smtClean="0"/>
              <a:t>2-3-4 Tree</a:t>
            </a:r>
            <a:endParaRPr lang="zh-HK" altLang="en-US" b="1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31640" y="5733256"/>
            <a:ext cx="6400800" cy="697632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altLang="zh-HK" sz="1400" dirty="0" smtClean="0"/>
              <a:t>Lai </a:t>
            </a:r>
            <a:r>
              <a:rPr lang="en-US" altLang="zh-HK" sz="1400" dirty="0" smtClean="0"/>
              <a:t>Tai Yi </a:t>
            </a:r>
          </a:p>
          <a:p>
            <a:pPr algn="l"/>
            <a:r>
              <a:rPr lang="en-US" altLang="zh-HK" sz="1400" dirty="0" smtClean="0"/>
              <a:t>Lam </a:t>
            </a:r>
            <a:r>
              <a:rPr lang="en-US" altLang="zh-HK" sz="1400" dirty="0" err="1" smtClean="0"/>
              <a:t>Kam</a:t>
            </a:r>
            <a:r>
              <a:rPr lang="en-US" altLang="zh-HK" sz="1400" dirty="0" smtClean="0"/>
              <a:t> Ho</a:t>
            </a:r>
          </a:p>
          <a:p>
            <a:pPr algn="l"/>
            <a:r>
              <a:rPr lang="en-US" altLang="zh-HK" sz="1400" dirty="0" err="1" smtClean="0"/>
              <a:t>Lui</a:t>
            </a:r>
            <a:r>
              <a:rPr lang="en-US" altLang="zh-HK" sz="1400" dirty="0" smtClean="0"/>
              <a:t> </a:t>
            </a:r>
            <a:r>
              <a:rPr lang="en-US" altLang="zh-HK" sz="1400" dirty="0" err="1" smtClean="0"/>
              <a:t>Lok</a:t>
            </a:r>
            <a:r>
              <a:rPr lang="en-US" altLang="zh-HK" sz="1400" dirty="0" smtClean="0"/>
              <a:t> Hang Kenneth</a:t>
            </a:r>
            <a:endParaRPr lang="zh-HK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10245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412776"/>
            <a:ext cx="8229600" cy="485740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HK" dirty="0" smtClean="0"/>
              <a:t>A node has at least has 2 Children, unless it is a leaf. </a:t>
            </a:r>
          </a:p>
          <a:p>
            <a:pPr marL="514350" indent="-514350"/>
            <a:r>
              <a:rPr lang="en-US" altLang="zh-HK" dirty="0" smtClean="0"/>
              <a:t>Explanation: </a:t>
            </a:r>
          </a:p>
          <a:p>
            <a:pPr marL="914400" lvl="1" indent="-514350"/>
            <a:r>
              <a:rPr lang="en-US" altLang="zh-HK" dirty="0" smtClean="0"/>
              <a:t>If insertion </a:t>
            </a:r>
            <a:r>
              <a:rPr lang="en-US" altLang="zh-HK" dirty="0" smtClean="0"/>
              <a:t>point in the Root/Node is not </a:t>
            </a:r>
            <a:r>
              <a:rPr lang="en-US" altLang="zh-HK" dirty="0" smtClean="0"/>
              <a:t>full, the </a:t>
            </a:r>
            <a:r>
              <a:rPr lang="en-US" altLang="zh-HK" dirty="0" smtClean="0"/>
              <a:t>new item must be inserted into </a:t>
            </a:r>
            <a:r>
              <a:rPr lang="en-US" altLang="zh-HK" dirty="0" smtClean="0"/>
              <a:t>that node.</a:t>
            </a:r>
            <a:endParaRPr lang="en-US" altLang="zh-HK" dirty="0" smtClean="0"/>
          </a:p>
          <a:p>
            <a:pPr marL="914400" lvl="1" indent="-514350"/>
            <a:r>
              <a:rPr lang="en-US" altLang="zh-HK" dirty="0" smtClean="0"/>
              <a:t>When full </a:t>
            </a:r>
            <a:r>
              <a:rPr lang="en-US" altLang="zh-HK" dirty="0" smtClean="0"/>
              <a:t>node(N) </a:t>
            </a:r>
            <a:r>
              <a:rPr lang="en-US" altLang="zh-HK" dirty="0" smtClean="0"/>
              <a:t>is met, </a:t>
            </a:r>
            <a:r>
              <a:rPr lang="en-US" altLang="zh-HK" dirty="0" smtClean="0"/>
              <a:t>“</a:t>
            </a:r>
            <a:r>
              <a:rPr lang="en-US" altLang="zh-HK" dirty="0" smtClean="0"/>
              <a:t>Node </a:t>
            </a:r>
            <a:r>
              <a:rPr lang="en-US" altLang="zh-HK" dirty="0"/>
              <a:t>S</a:t>
            </a:r>
            <a:r>
              <a:rPr lang="en-US" altLang="zh-HK" dirty="0" smtClean="0"/>
              <a:t>plit” occurs. N[2] is </a:t>
            </a:r>
            <a:r>
              <a:rPr lang="en-US" altLang="zh-HK" dirty="0" smtClean="0"/>
              <a:t>moved to </a:t>
            </a:r>
            <a:r>
              <a:rPr lang="en-US" altLang="zh-HK" dirty="0" smtClean="0"/>
              <a:t>the node in </a:t>
            </a:r>
            <a:r>
              <a:rPr lang="en-US" altLang="zh-HK" dirty="0" smtClean="0"/>
              <a:t>upper </a:t>
            </a:r>
            <a:r>
              <a:rPr lang="en-US" altLang="zh-HK" dirty="0" smtClean="0"/>
              <a:t>level (</a:t>
            </a:r>
            <a:r>
              <a:rPr lang="en-US" altLang="zh-HK" dirty="0" err="1" smtClean="0"/>
              <a:t>Np</a:t>
            </a:r>
            <a:r>
              <a:rPr lang="en-US" altLang="zh-HK" dirty="0" smtClean="0"/>
              <a:t>) and </a:t>
            </a:r>
            <a:r>
              <a:rPr lang="en-US" altLang="zh-HK" dirty="0" err="1" smtClean="0"/>
              <a:t>Np</a:t>
            </a:r>
            <a:r>
              <a:rPr lang="en-US" altLang="zh-HK" dirty="0" smtClean="0"/>
              <a:t> must </a:t>
            </a:r>
            <a:r>
              <a:rPr lang="en-US" altLang="zh-HK" dirty="0" smtClean="0"/>
              <a:t>connected to the two spitted </a:t>
            </a:r>
            <a:r>
              <a:rPr lang="en-US" altLang="zh-HK" dirty="0" smtClean="0"/>
              <a:t>nodes(part</a:t>
            </a:r>
            <a:r>
              <a:rPr lang="en-US" altLang="zh-HK" dirty="0" smtClean="0"/>
              <a:t>) from the old node.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Discussion: Insertion </a:t>
            </a:r>
            <a:r>
              <a:rPr lang="en-US" altLang="zh-TW" dirty="0" smtClean="0"/>
              <a:t>&amp; Node Split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Discussion: Insertion </a:t>
            </a:r>
            <a:r>
              <a:rPr lang="en-US" altLang="zh-TW" dirty="0" smtClean="0"/>
              <a:t>&amp; Node Split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>
              <a:buNone/>
            </a:pPr>
            <a:r>
              <a:rPr lang="en-US" altLang="zh-HK" dirty="0" smtClean="0"/>
              <a:t>2.	2-3-4 Tree is a self-balanced Tree.</a:t>
            </a:r>
          </a:p>
          <a:p>
            <a:pPr marL="514350" indent="-514350"/>
            <a:r>
              <a:rPr lang="en-US" altLang="zh-HK" dirty="0" smtClean="0"/>
              <a:t>Explanation: </a:t>
            </a:r>
          </a:p>
          <a:p>
            <a:pPr lvl="1"/>
            <a:r>
              <a:rPr lang="en-US" altLang="zh-TW" dirty="0" smtClean="0"/>
              <a:t>It doesn’t like </a:t>
            </a:r>
            <a:r>
              <a:rPr lang="en-US" altLang="zh-TW" dirty="0" smtClean="0"/>
              <a:t>BST. </a:t>
            </a:r>
            <a:r>
              <a:rPr lang="en-US" altLang="zh-TW" dirty="0" smtClean="0"/>
              <a:t>When item is </a:t>
            </a:r>
            <a:r>
              <a:rPr lang="en-US" altLang="zh-TW" dirty="0" smtClean="0"/>
              <a:t>inserted, it creates </a:t>
            </a:r>
            <a:r>
              <a:rPr lang="en-US" altLang="zh-TW" dirty="0" smtClean="0"/>
              <a:t>a new level for </a:t>
            </a:r>
            <a:r>
              <a:rPr lang="en-US" altLang="zh-TW" dirty="0" smtClean="0"/>
              <a:t>insertion. This </a:t>
            </a:r>
            <a:r>
              <a:rPr lang="en-US" altLang="zh-TW" dirty="0" smtClean="0"/>
              <a:t>may leads to </a:t>
            </a:r>
            <a:r>
              <a:rPr lang="en-US" altLang="zh-TW" dirty="0" smtClean="0"/>
              <a:t>accumulation of data </a:t>
            </a:r>
            <a:r>
              <a:rPr lang="en-US" altLang="zh-TW" dirty="0" smtClean="0"/>
              <a:t>in one </a:t>
            </a:r>
            <a:r>
              <a:rPr lang="en-US" altLang="zh-TW" dirty="0" err="1" smtClean="0"/>
              <a:t>subtree</a:t>
            </a:r>
            <a:r>
              <a:rPr lang="en-US" altLang="zh-TW" dirty="0" smtClean="0"/>
              <a:t> and the height of </a:t>
            </a:r>
            <a:r>
              <a:rPr lang="en-US" altLang="zh-TW" dirty="0" smtClean="0"/>
              <a:t>leaves are different.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The key concept of 2-3-4 tree insertion is </a:t>
            </a:r>
            <a:r>
              <a:rPr lang="en-US" altLang="zh-TW" dirty="0" smtClean="0"/>
              <a:t>“Node Spilt</a:t>
            </a:r>
            <a:r>
              <a:rPr lang="en-US" altLang="zh-TW" dirty="0" smtClean="0"/>
              <a:t>”.</a:t>
            </a:r>
          </a:p>
          <a:p>
            <a:pPr lvl="1"/>
            <a:r>
              <a:rPr lang="en-US" altLang="zh-TW" dirty="0" smtClean="0"/>
              <a:t>It moves the middle item of a full node </a:t>
            </a:r>
            <a:r>
              <a:rPr lang="en-US" altLang="zh-TW" dirty="0" smtClean="0"/>
              <a:t>to its parent/new node created to make </a:t>
            </a:r>
            <a:r>
              <a:rPr lang="en-US" altLang="zh-TW" dirty="0" smtClean="0"/>
              <a:t>space for </a:t>
            </a:r>
            <a:r>
              <a:rPr lang="en-US" altLang="zh-TW" dirty="0" smtClean="0"/>
              <a:t>new items.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It is a concept that push a new </a:t>
            </a:r>
            <a:r>
              <a:rPr lang="en-US" altLang="zh-TW" dirty="0" err="1" smtClean="0"/>
              <a:t>subtree</a:t>
            </a:r>
            <a:r>
              <a:rPr lang="en-US" altLang="zh-TW" dirty="0" smtClean="0"/>
              <a:t> of the full node‘s parent out which is same level with the full node.</a:t>
            </a:r>
          </a:p>
          <a:p>
            <a:pPr lvl="1"/>
            <a:r>
              <a:rPr lang="en-US" altLang="zh-TW" dirty="0" smtClean="0"/>
              <a:t>The tree </a:t>
            </a:r>
            <a:r>
              <a:rPr lang="en-US" altLang="zh-TW" dirty="0" smtClean="0"/>
              <a:t>grow “horizontally</a:t>
            </a:r>
            <a:r>
              <a:rPr lang="en-US" altLang="zh-TW" dirty="0" smtClean="0"/>
              <a:t>”</a:t>
            </a:r>
            <a:endParaRPr lang="en-US" altLang="zh-TW" dirty="0" smtClean="0"/>
          </a:p>
          <a:p>
            <a:pPr lvl="1"/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Deletion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Rule: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 smtClean="0">
                <a:ea typeface="新細明體" pitchFamily="18" charset="-120"/>
              </a:rPr>
              <a:t>The item to be deleted must be a leaf node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 smtClean="0">
                <a:ea typeface="新細明體" pitchFamily="18" charset="-120"/>
              </a:rPr>
              <a:t>If not, it is </a:t>
            </a:r>
            <a:r>
              <a:rPr lang="en-US" altLang="zh-TW" dirty="0" smtClean="0"/>
              <a:t>swapped with a preceding element in in-order traversal (which must be in a bottom node) and that element removed instead.</a:t>
            </a:r>
            <a:endParaRPr lang="en-US" altLang="zh-TW" dirty="0" smtClean="0">
              <a:ea typeface="新細明體" pitchFamily="18" charset="-12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 smtClean="0">
                <a:ea typeface="新細明體" pitchFamily="18" charset="-120"/>
              </a:rPr>
              <a:t>Transforming a 4-link-node(3 items) into a 3-link-node/ a 3-link-node(2 items) into a 2-link-node(1 items)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 smtClean="0"/>
              <a:t>Deletion of 2-link-node needs special handling</a:t>
            </a:r>
            <a:endParaRPr lang="zh-TW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Deletion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altLang="zh-TW" dirty="0" smtClean="0"/>
              <a:t>Deleting item in 1-item node cause a node with no item( Called: </a:t>
            </a:r>
            <a:r>
              <a:rPr lang="en-US" altLang="zh-TW" b="1" i="1" dirty="0" smtClean="0"/>
              <a:t>Underflow</a:t>
            </a:r>
            <a:r>
              <a:rPr lang="en-US" altLang="zh-TW" dirty="0" smtClean="0"/>
              <a:t>).</a:t>
            </a:r>
          </a:p>
          <a:p>
            <a:r>
              <a:rPr lang="en-US" altLang="zh-TW" sz="3300" b="1" i="1" dirty="0" smtClean="0"/>
              <a:t>Transfer </a:t>
            </a:r>
            <a:r>
              <a:rPr lang="en-US" altLang="zh-TW" sz="3300" dirty="0" smtClean="0"/>
              <a:t>is needed.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/>
              <a:t>An item in parent node is moved into the node where the item is being removed.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/>
              <a:t>The new free space in the parent node is replaced with an item from a sibling node.</a:t>
            </a:r>
          </a:p>
          <a:p>
            <a:pPr marL="571500" indent="-514350"/>
            <a:r>
              <a:rPr lang="en-US" altLang="zh-TW" sz="3300" dirty="0" smtClean="0"/>
              <a:t>When the siblings are also 1-item node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/>
              <a:t>Underflow still occurs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/>
              <a:t>Pulling item from the parent node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/>
              <a:t>Two sibling nodes are fused together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/>
              <a:t>Move the item in the larger sibling node to the parent node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/>
              <a:t> Delete the item</a:t>
            </a:r>
          </a:p>
          <a:p>
            <a:pPr marL="571500" indent="-514350"/>
            <a:r>
              <a:rPr lang="en-US" altLang="zh-TW" sz="3300" dirty="0" smtClean="0"/>
              <a:t>When the parent are also 1-item node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/>
              <a:t>Using “</a:t>
            </a:r>
            <a:r>
              <a:rPr lang="en-US" altLang="zh-TW" sz="3300" b="1" i="1" dirty="0" smtClean="0"/>
              <a:t>Transfer</a:t>
            </a:r>
            <a:r>
              <a:rPr lang="en-US" altLang="zh-TW" sz="3300" dirty="0" smtClean="0"/>
              <a:t>” Again(borrow item from its parent)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/>
              <a:t>As deletions and replacements are being made, This may cause different parent node to sustain underflow which is called </a:t>
            </a:r>
            <a:r>
              <a:rPr lang="en-US" altLang="zh-TW" sz="3300" b="1" i="1" dirty="0" smtClean="0"/>
              <a:t>Underflow Cascading</a:t>
            </a:r>
            <a:r>
              <a:rPr lang="en-US" altLang="zh-TW" sz="3300" dirty="0" smtClean="0"/>
              <a:t>.</a:t>
            </a:r>
          </a:p>
          <a:p>
            <a:pPr marL="971550" lvl="1" indent="-514350">
              <a:buFont typeface="+mj-lt"/>
              <a:buAutoNum type="arabicPeriod"/>
            </a:pPr>
            <a:endParaRPr lang="en-US" altLang="zh-TW" sz="3300" dirty="0" smtClean="0"/>
          </a:p>
          <a:p>
            <a:pPr marL="971550" lvl="1" indent="-514350">
              <a:buFont typeface="+mj-lt"/>
              <a:buAutoNum type="arabicPeriod"/>
            </a:pPr>
            <a:endParaRPr lang="en-US" altLang="zh-TW" sz="3300" dirty="0" smtClean="0"/>
          </a:p>
          <a:p>
            <a:pPr marL="971550" lvl="1" indent="-514350">
              <a:buFont typeface="+mj-lt"/>
              <a:buAutoNum type="arabicPeriod"/>
            </a:pPr>
            <a:endParaRPr lang="en-US" altLang="zh-TW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Deletion</a:t>
            </a:r>
            <a:endParaRPr lang="zh-HK" altLang="en-US" dirty="0"/>
          </a:p>
        </p:txBody>
      </p:sp>
      <p:pic>
        <p:nvPicPr>
          <p:cNvPr id="6" name="f60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23528" y="1568677"/>
            <a:ext cx="3528392" cy="1644299"/>
          </a:xfrm>
          <a:prstGeom prst="rect">
            <a:avLst/>
          </a:prstGeom>
        </p:spPr>
      </p:pic>
      <p:pic>
        <p:nvPicPr>
          <p:cNvPr id="7" name="f61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046343" y="1568677"/>
            <a:ext cx="4936241" cy="1509627"/>
          </a:xfrm>
          <a:prstGeom prst="rect">
            <a:avLst/>
          </a:prstGeom>
        </p:spPr>
      </p:pic>
      <p:pic>
        <p:nvPicPr>
          <p:cNvPr id="8" name="62.avi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79512" y="4077072"/>
            <a:ext cx="4520731" cy="2304256"/>
          </a:xfrm>
          <a:prstGeom prst="rect">
            <a:avLst/>
          </a:prstGeom>
        </p:spPr>
      </p:pic>
      <p:pic>
        <p:nvPicPr>
          <p:cNvPr id="9" name="63.avi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812587" y="3573016"/>
            <a:ext cx="4043753" cy="3023000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467544" y="1163995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 smtClean="0"/>
              <a:t>Deleting single Leaf</a:t>
            </a:r>
            <a:endParaRPr lang="zh-HK" altLang="en-US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4063532" y="1187460"/>
            <a:ext cx="4036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 smtClean="0"/>
              <a:t>Deleting data from non-single Node</a:t>
            </a:r>
            <a:endParaRPr lang="zh-HK" altLang="en-US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323528" y="3707740"/>
            <a:ext cx="4036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 smtClean="0"/>
              <a:t>Deleting data from single Node</a:t>
            </a:r>
            <a:endParaRPr lang="zh-HK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4788024" y="3203684"/>
            <a:ext cx="4036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 smtClean="0"/>
              <a:t>Deleting Root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1335954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Height Analysis 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Let height be h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Best Case: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zh-TW" dirty="0" smtClean="0"/>
              <a:t>N=no. of  Node= 4^h-1≈4^h (All nodes with 4 children)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zh-TW" dirty="0" smtClean="0"/>
              <a:t>log</a:t>
            </a:r>
            <a:r>
              <a:rPr lang="en-US" altLang="zh-TW" baseline="-25000" dirty="0" smtClean="0"/>
              <a:t>4</a:t>
            </a:r>
            <a:r>
              <a:rPr lang="en-US" altLang="zh-TW" dirty="0" smtClean="0"/>
              <a:t>(</a:t>
            </a:r>
            <a:r>
              <a:rPr lang="en-US" altLang="zh-TW" i="1" dirty="0" smtClean="0"/>
              <a:t>4^h)=h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zh-TW" dirty="0" smtClean="0"/>
              <a:t>log</a:t>
            </a:r>
            <a:r>
              <a:rPr lang="en-US" altLang="zh-TW" baseline="-25000" dirty="0" smtClean="0"/>
              <a:t>4</a:t>
            </a:r>
            <a:r>
              <a:rPr lang="en-US" altLang="zh-TW" dirty="0" smtClean="0"/>
              <a:t>(</a:t>
            </a:r>
            <a:r>
              <a:rPr lang="en-US" altLang="zh-TW" i="1" dirty="0" smtClean="0"/>
              <a:t>N</a:t>
            </a:r>
            <a:r>
              <a:rPr lang="en-US" altLang="zh-TW" dirty="0" smtClean="0"/>
              <a:t>)=h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zh-TW" dirty="0" smtClean="0"/>
              <a:t>(0.5)log</a:t>
            </a:r>
            <a:r>
              <a:rPr lang="en-US" altLang="zh-TW" baseline="-25000" dirty="0" smtClean="0"/>
              <a:t>2</a:t>
            </a:r>
            <a:r>
              <a:rPr lang="en-US" altLang="zh-TW" dirty="0" smtClean="0"/>
              <a:t>(</a:t>
            </a:r>
            <a:r>
              <a:rPr lang="en-US" altLang="zh-TW" i="1" dirty="0" smtClean="0"/>
              <a:t>N</a:t>
            </a:r>
            <a:r>
              <a:rPr lang="en-US" altLang="zh-TW" dirty="0" smtClean="0"/>
              <a:t>)=h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Worse Case: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zh-TW" dirty="0" smtClean="0"/>
              <a:t>All nodes with exact 2 children, which is similar to balanced binary tree(E.G. AVL/Red-Black Tree)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zh-TW" dirty="0" smtClean="0"/>
              <a:t>log</a:t>
            </a:r>
            <a:r>
              <a:rPr lang="en-US" altLang="zh-TW" baseline="-25000" dirty="0" smtClean="0"/>
              <a:t>2</a:t>
            </a:r>
            <a:r>
              <a:rPr lang="en-US" altLang="zh-TW" dirty="0" smtClean="0"/>
              <a:t>(</a:t>
            </a:r>
            <a:r>
              <a:rPr lang="en-US" altLang="zh-TW" i="1" dirty="0" smtClean="0"/>
              <a:t>N</a:t>
            </a:r>
            <a:r>
              <a:rPr lang="en-US" altLang="zh-TW" dirty="0" smtClean="0"/>
              <a:t>)=h</a:t>
            </a:r>
          </a:p>
          <a:p>
            <a:pPr marL="514350" indent="-514350">
              <a:buFont typeface="+mj-lt"/>
              <a:buAutoNum type="arabicPeriod"/>
            </a:pPr>
            <a:endParaRPr lang="en-US" altLang="zh-TW" dirty="0" smtClean="0"/>
          </a:p>
          <a:p>
            <a:pPr marL="514350" indent="-514350">
              <a:buFont typeface="+mj-lt"/>
              <a:buAutoNum type="arabicPeriod"/>
            </a:pP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Time Complexity of Searching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12776"/>
            <a:ext cx="8229600" cy="4525963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Proportional to the Height of Tree, log</a:t>
            </a:r>
            <a:r>
              <a:rPr lang="en-US" altLang="zh-TW" baseline="-25000" dirty="0" smtClean="0"/>
              <a:t>4</a:t>
            </a:r>
            <a:r>
              <a:rPr lang="en-US" altLang="zh-TW" dirty="0" smtClean="0"/>
              <a:t>(</a:t>
            </a:r>
            <a:r>
              <a:rPr lang="en-US" altLang="zh-TW" i="1" dirty="0" smtClean="0"/>
              <a:t>N</a:t>
            </a:r>
            <a:r>
              <a:rPr lang="en-US" altLang="zh-TW" dirty="0" smtClean="0"/>
              <a:t>) /log</a:t>
            </a:r>
            <a:r>
              <a:rPr lang="en-US" altLang="zh-TW" baseline="-25000" dirty="0" smtClean="0"/>
              <a:t>2</a:t>
            </a:r>
            <a:r>
              <a:rPr lang="en-US" altLang="zh-TW" dirty="0" smtClean="0"/>
              <a:t>(</a:t>
            </a:r>
            <a:r>
              <a:rPr lang="en-US" altLang="zh-TW" i="1" dirty="0" smtClean="0"/>
              <a:t>N</a:t>
            </a:r>
            <a:r>
              <a:rPr lang="en-US" altLang="zh-TW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Proportional to the Number of items in each Node</a:t>
            </a:r>
          </a:p>
          <a:p>
            <a:pPr marL="914400" lvl="1" indent="-514350"/>
            <a:r>
              <a:rPr lang="en-US" altLang="zh-TW" dirty="0" smtClean="0"/>
              <a:t>suppose all nodes are full, which contains 3 items</a:t>
            </a:r>
          </a:p>
          <a:p>
            <a:pPr marL="1314450" lvl="2" indent="-514350"/>
            <a:r>
              <a:rPr lang="en-US" altLang="zh-TW" dirty="0" smtClean="0"/>
              <a:t>Search time proportional to 3* log</a:t>
            </a:r>
            <a:r>
              <a:rPr lang="en-US" altLang="zh-TW" baseline="-25000" dirty="0" smtClean="0"/>
              <a:t>4</a:t>
            </a:r>
            <a:r>
              <a:rPr lang="en-US" altLang="zh-TW" dirty="0" smtClean="0"/>
              <a:t>(</a:t>
            </a:r>
            <a:r>
              <a:rPr lang="en-US" altLang="zh-TW" i="1" dirty="0" smtClean="0"/>
              <a:t>N</a:t>
            </a:r>
            <a:r>
              <a:rPr lang="en-US" altLang="zh-TW" dirty="0" smtClean="0"/>
              <a:t>)/3*log</a:t>
            </a:r>
            <a:r>
              <a:rPr lang="en-US" altLang="zh-TW" baseline="-25000" dirty="0" smtClean="0"/>
              <a:t>2</a:t>
            </a:r>
            <a:r>
              <a:rPr lang="en-US" altLang="zh-TW" dirty="0" smtClean="0"/>
              <a:t>(</a:t>
            </a:r>
            <a:r>
              <a:rPr lang="en-US" altLang="zh-TW" i="1" dirty="0" smtClean="0"/>
              <a:t>N</a:t>
            </a:r>
            <a:r>
              <a:rPr lang="en-US" altLang="zh-TW" dirty="0" smtClean="0"/>
              <a:t>)</a:t>
            </a:r>
          </a:p>
          <a:p>
            <a:pPr marL="914400" lvl="1" indent="-514350"/>
            <a:r>
              <a:rPr lang="en-US" altLang="zh-TW" dirty="0" smtClean="0"/>
              <a:t>Suppose not all nodes are full, which contains 2 items in average</a:t>
            </a:r>
          </a:p>
          <a:p>
            <a:pPr marL="1314450" lvl="2" indent="-514350"/>
            <a:r>
              <a:rPr lang="en-US" altLang="zh-TW" dirty="0" smtClean="0"/>
              <a:t>Search time proportional to 2* log</a:t>
            </a:r>
            <a:r>
              <a:rPr lang="en-US" altLang="zh-TW" baseline="-25000" dirty="0" smtClean="0"/>
              <a:t>4</a:t>
            </a:r>
            <a:r>
              <a:rPr lang="en-US" altLang="zh-TW" dirty="0" smtClean="0"/>
              <a:t>(</a:t>
            </a:r>
            <a:r>
              <a:rPr lang="en-US" altLang="zh-TW" i="1" dirty="0" smtClean="0"/>
              <a:t>N</a:t>
            </a:r>
            <a:r>
              <a:rPr lang="en-US" altLang="zh-TW" dirty="0" smtClean="0"/>
              <a:t>)/2*log</a:t>
            </a:r>
            <a:r>
              <a:rPr lang="en-US" altLang="zh-TW" baseline="-25000" dirty="0" smtClean="0"/>
              <a:t>2</a:t>
            </a:r>
            <a:r>
              <a:rPr lang="en-US" altLang="zh-TW" dirty="0" smtClean="0"/>
              <a:t>(</a:t>
            </a:r>
            <a:r>
              <a:rPr lang="en-US" altLang="zh-TW" i="1" dirty="0" smtClean="0"/>
              <a:t>N</a:t>
            </a:r>
            <a:r>
              <a:rPr lang="en-US" altLang="zh-TW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Therefore, time complexity for Search = O(</a:t>
            </a:r>
            <a:r>
              <a:rPr lang="en-US" altLang="zh-TW" dirty="0" err="1" smtClean="0"/>
              <a:t>log</a:t>
            </a:r>
            <a:r>
              <a:rPr lang="en-US" altLang="zh-TW" i="1" dirty="0" err="1" smtClean="0"/>
              <a:t>N</a:t>
            </a:r>
            <a:r>
              <a:rPr lang="en-US" altLang="zh-TW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Special Case: Searching the Minimum</a:t>
            </a:r>
          </a:p>
          <a:p>
            <a:pPr marL="914400" lvl="1" indent="-514350"/>
            <a:r>
              <a:rPr lang="en-US" altLang="zh-TW" dirty="0" smtClean="0"/>
              <a:t>Since the Lowest and the most Left Leaf is always the same node</a:t>
            </a:r>
          </a:p>
          <a:p>
            <a:pPr marL="914400" lvl="1" indent="-514350"/>
            <a:r>
              <a:rPr lang="en-US" altLang="zh-TW" dirty="0" smtClean="0"/>
              <a:t>By using a pointer to point the first node from start to end</a:t>
            </a:r>
          </a:p>
          <a:p>
            <a:pPr marL="914400" lvl="1" indent="-514350"/>
            <a:r>
              <a:rPr lang="en-US" altLang="zh-TW" dirty="0" smtClean="0"/>
              <a:t>Searching the Minimum is constant time O(1).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Time Complexity of Delete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28800"/>
          </a:xfrm>
        </p:spPr>
        <p:txBody>
          <a:bodyPr/>
          <a:lstStyle/>
          <a:p>
            <a:r>
              <a:rPr lang="en-US" altLang="zh-TW" dirty="0" smtClean="0"/>
              <a:t>Deletion in a 2-3-4 tree is O(log n), assuming transfer and fusion run in constant time ( O(1) ).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Summary and Comparison of Time Complexity</a:t>
            </a:r>
            <a:endParaRPr lang="zh-TW" altLang="en-US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1472" y="1357298"/>
            <a:ext cx="8045260" cy="503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Deletion</a:t>
            </a:r>
            <a:endParaRPr lang="zh-HK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HK" dirty="0" smtClean="0"/>
              <a:t>However, many special cases are still needed to handle.  E.g. A root with one item and two children and one of the child only has one item .</a:t>
            </a:r>
          </a:p>
          <a:p>
            <a:r>
              <a:rPr lang="en-US" altLang="zh-HK" dirty="0" smtClean="0"/>
              <a:t>Therefore, Too many special deletion cases is a big disadvantage of 2-3-4 tree</a:t>
            </a:r>
          </a:p>
          <a:p>
            <a:r>
              <a:rPr lang="en-US" altLang="zh-HK" dirty="0" smtClean="0"/>
              <a:t>It also explains why 2-3-4 Tree</a:t>
            </a:r>
            <a:r>
              <a:rPr lang="en-US" altLang="zh-HK" dirty="0"/>
              <a:t> is commonly used to implement </a:t>
            </a:r>
            <a:r>
              <a:rPr lang="en-US" altLang="zh-HK" dirty="0" smtClean="0"/>
              <a:t>dictionaries since deletion do not occur often/(Never occur).  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3107053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What is 2-3-4 Tree</a:t>
            </a:r>
            <a:endParaRPr lang="zh-HK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HK" dirty="0" smtClean="0"/>
              <a:t>Basic Properties:</a:t>
            </a:r>
          </a:p>
          <a:p>
            <a:r>
              <a:rPr lang="en-US" altLang="zh-HK" dirty="0" smtClean="0"/>
              <a:t>Multi-way Tree</a:t>
            </a:r>
            <a:endParaRPr lang="en-US" altLang="zh-HK" dirty="0" smtClean="0"/>
          </a:p>
          <a:p>
            <a:r>
              <a:rPr lang="en-US" altLang="zh-HK" dirty="0" smtClean="0"/>
              <a:t>Unique data</a:t>
            </a:r>
            <a:endParaRPr lang="en-US" altLang="zh-HK" dirty="0"/>
          </a:p>
          <a:p>
            <a:r>
              <a:rPr lang="en-US" altLang="zh-HK" dirty="0" smtClean="0"/>
              <a:t>Each </a:t>
            </a:r>
            <a:r>
              <a:rPr lang="en-US" altLang="zh-HK" dirty="0" smtClean="0"/>
              <a:t>node </a:t>
            </a:r>
            <a:r>
              <a:rPr lang="en-US" altLang="zh-HK" dirty="0" smtClean="0"/>
              <a:t>contains</a:t>
            </a:r>
            <a:endParaRPr lang="en-US" altLang="zh-HK" dirty="0" smtClean="0"/>
          </a:p>
          <a:p>
            <a:pPr lvl="1"/>
            <a:r>
              <a:rPr lang="en-US" altLang="zh-HK" dirty="0" smtClean="0"/>
              <a:t>Up to 3 Data </a:t>
            </a:r>
            <a:r>
              <a:rPr lang="en-US" altLang="zh-HK" dirty="0" smtClean="0"/>
              <a:t>items (D)</a:t>
            </a:r>
            <a:endParaRPr lang="en-US" altLang="zh-HK" dirty="0" smtClean="0"/>
          </a:p>
          <a:p>
            <a:pPr lvl="1"/>
            <a:r>
              <a:rPr lang="en-US" altLang="zh-HK" dirty="0"/>
              <a:t>2</a:t>
            </a:r>
            <a:r>
              <a:rPr lang="en-US" altLang="zh-HK" dirty="0" smtClean="0"/>
              <a:t> </a:t>
            </a:r>
            <a:r>
              <a:rPr lang="en-US" altLang="zh-HK" dirty="0" smtClean="0"/>
              <a:t>to </a:t>
            </a:r>
            <a:r>
              <a:rPr lang="en-US" altLang="zh-HK" dirty="0" smtClean="0"/>
              <a:t>4 </a:t>
            </a:r>
            <a:r>
              <a:rPr lang="en-US" altLang="zh-HK" dirty="0" smtClean="0"/>
              <a:t>Children (L)</a:t>
            </a:r>
            <a:endParaRPr lang="en-US" altLang="zh-HK" dirty="0" smtClean="0"/>
          </a:p>
          <a:p>
            <a:pPr lvl="1"/>
            <a:r>
              <a:rPr lang="en-US" altLang="zh-HK" dirty="0" smtClean="0"/>
              <a:t>L=N+1</a:t>
            </a:r>
            <a:endParaRPr lang="en-US" altLang="zh-HK" dirty="0" smtClean="0"/>
          </a:p>
          <a:p>
            <a:pPr lvl="1"/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488544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What is 2-3-4 Tree</a:t>
            </a:r>
            <a:endParaRPr lang="zh-HK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0" y="1340768"/>
            <a:ext cx="9144000" cy="5517232"/>
          </a:xfrm>
        </p:spPr>
        <p:txBody>
          <a:bodyPr>
            <a:normAutofit/>
          </a:bodyPr>
          <a:lstStyle/>
          <a:p>
            <a:r>
              <a:rPr lang="en-US" altLang="zh-HK" dirty="0" smtClean="0"/>
              <a:t>Suppose each </a:t>
            </a:r>
            <a:r>
              <a:rPr lang="en-US" altLang="zh-HK" dirty="0" smtClean="0"/>
              <a:t>node is </a:t>
            </a:r>
            <a:r>
              <a:rPr lang="en-US" altLang="zh-HK" dirty="0" smtClean="0"/>
              <a:t>an </a:t>
            </a:r>
            <a:r>
              <a:rPr lang="en-US" altLang="zh-HK" dirty="0" smtClean="0"/>
              <a:t>Array </a:t>
            </a:r>
            <a:r>
              <a:rPr lang="en-US" altLang="zh-HK" dirty="0" smtClean="0"/>
              <a:t>item[] with length 3</a:t>
            </a:r>
            <a:endParaRPr lang="en-US" altLang="zh-HK" dirty="0"/>
          </a:p>
          <a:p>
            <a:pPr lvl="1"/>
            <a:r>
              <a:rPr lang="en-US" altLang="zh-HK" dirty="0" smtClean="0"/>
              <a:t>Data </a:t>
            </a:r>
            <a:r>
              <a:rPr lang="en-US" altLang="zh-HK" dirty="0" smtClean="0"/>
              <a:t>in item[0] </a:t>
            </a:r>
            <a:r>
              <a:rPr lang="en-US" altLang="zh-HK" dirty="0" smtClean="0"/>
              <a:t>&lt; Data </a:t>
            </a:r>
            <a:r>
              <a:rPr lang="en-US" altLang="zh-HK" dirty="0" smtClean="0"/>
              <a:t>in </a:t>
            </a:r>
            <a:r>
              <a:rPr lang="en-US" altLang="zh-HK" dirty="0" smtClean="0"/>
              <a:t>item[1</a:t>
            </a:r>
            <a:r>
              <a:rPr lang="en-US" altLang="zh-HK" dirty="0"/>
              <a:t>] &lt; Data in </a:t>
            </a:r>
            <a:r>
              <a:rPr lang="en-US" altLang="zh-HK" dirty="0" smtClean="0"/>
              <a:t>item[2]</a:t>
            </a:r>
            <a:endParaRPr lang="en-US" altLang="zh-HK" dirty="0" smtClean="0"/>
          </a:p>
          <a:p>
            <a:r>
              <a:rPr lang="en-US" altLang="zh-HK" dirty="0" smtClean="0"/>
              <a:t>Suppose the order of children is from left to right.</a:t>
            </a:r>
          </a:p>
          <a:p>
            <a:pPr lvl="1"/>
            <a:r>
              <a:rPr lang="en-US" altLang="zh-HK" dirty="0" smtClean="0"/>
              <a:t>1</a:t>
            </a:r>
            <a:r>
              <a:rPr lang="en-US" altLang="zh-HK" baseline="30000" dirty="0" smtClean="0"/>
              <a:t>st</a:t>
            </a:r>
            <a:r>
              <a:rPr lang="en-US" altLang="zh-HK" dirty="0" smtClean="0"/>
              <a:t> </a:t>
            </a:r>
            <a:r>
              <a:rPr lang="en-US" altLang="zh-HK" dirty="0" smtClean="0"/>
              <a:t>child </a:t>
            </a:r>
            <a:r>
              <a:rPr lang="en-US" altLang="zh-HK" dirty="0" smtClean="0"/>
              <a:t>&lt; </a:t>
            </a:r>
            <a:r>
              <a:rPr lang="en-US" altLang="zh-HK" dirty="0" smtClean="0"/>
              <a:t>item[0].</a:t>
            </a:r>
          </a:p>
          <a:p>
            <a:pPr lvl="1"/>
            <a:r>
              <a:rPr lang="en-US" altLang="zh-HK" dirty="0"/>
              <a:t>item[0] </a:t>
            </a:r>
            <a:r>
              <a:rPr lang="en-US" altLang="zh-HK" dirty="0" smtClean="0"/>
              <a:t>&lt; </a:t>
            </a:r>
            <a:r>
              <a:rPr lang="en-US" altLang="zh-HK" dirty="0" smtClean="0"/>
              <a:t>2</a:t>
            </a:r>
            <a:r>
              <a:rPr lang="en-US" altLang="zh-HK" baseline="30000" dirty="0" smtClean="0"/>
              <a:t>nd </a:t>
            </a:r>
            <a:r>
              <a:rPr lang="en-US" altLang="zh-HK" dirty="0" smtClean="0"/>
              <a:t>child &lt; </a:t>
            </a:r>
            <a:r>
              <a:rPr lang="en-US" altLang="zh-HK" dirty="0" smtClean="0"/>
              <a:t>item[1].</a:t>
            </a:r>
          </a:p>
          <a:p>
            <a:pPr lvl="1"/>
            <a:r>
              <a:rPr lang="en-US" altLang="zh-HK" dirty="0" smtClean="0"/>
              <a:t>item[1] &lt;</a:t>
            </a:r>
            <a:r>
              <a:rPr lang="en-US" altLang="zh-HK" dirty="0" smtClean="0"/>
              <a:t> </a:t>
            </a:r>
            <a:r>
              <a:rPr lang="en-US" altLang="zh-HK" dirty="0" smtClean="0"/>
              <a:t>3</a:t>
            </a:r>
            <a:r>
              <a:rPr lang="en-US" altLang="zh-HK" baseline="30000" dirty="0" smtClean="0"/>
              <a:t>rd</a:t>
            </a:r>
            <a:r>
              <a:rPr lang="en-US" altLang="zh-HK" dirty="0" smtClean="0"/>
              <a:t> </a:t>
            </a:r>
            <a:r>
              <a:rPr lang="en-US" altLang="zh-HK" dirty="0" smtClean="0"/>
              <a:t>child &lt; </a:t>
            </a:r>
            <a:r>
              <a:rPr lang="en-US" altLang="zh-HK" dirty="0" smtClean="0"/>
              <a:t>item[2].</a:t>
            </a:r>
          </a:p>
          <a:p>
            <a:pPr lvl="1"/>
            <a:r>
              <a:rPr lang="en-US" altLang="zh-HK" dirty="0" smtClean="0"/>
              <a:t>item[2] &lt; 4</a:t>
            </a:r>
            <a:r>
              <a:rPr lang="en-US" altLang="zh-HK" baseline="30000" dirty="0" smtClean="0"/>
              <a:t>th</a:t>
            </a:r>
            <a:r>
              <a:rPr lang="en-US" altLang="zh-HK" dirty="0" smtClean="0"/>
              <a:t> child</a:t>
            </a:r>
            <a:endParaRPr lang="zh-HK" altLang="en-US" dirty="0" smtClean="0"/>
          </a:p>
          <a:p>
            <a:endParaRPr lang="zh-HK" altLang="en-US" dirty="0"/>
          </a:p>
        </p:txBody>
      </p:sp>
      <p:pic>
        <p:nvPicPr>
          <p:cNvPr id="1026" name="Picture 2" descr="C:\Users\BEN\Desktop\2100Pro\P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4143851"/>
            <a:ext cx="3456384" cy="2000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5236403" y="3995772"/>
            <a:ext cx="2863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dirty="0"/>
              <a:t>i</a:t>
            </a:r>
            <a:r>
              <a:rPr lang="en-US" altLang="zh-HK" dirty="0" smtClean="0"/>
              <a:t>tem[] :      0             1            2</a:t>
            </a:r>
            <a:endParaRPr lang="zh-HK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4572000" y="6021288"/>
            <a:ext cx="4174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dirty="0" smtClean="0"/>
              <a:t>children:      </a:t>
            </a:r>
            <a:r>
              <a:rPr lang="en-US" altLang="zh-HK" dirty="0"/>
              <a:t>1</a:t>
            </a:r>
            <a:r>
              <a:rPr lang="en-US" altLang="zh-HK" dirty="0" smtClean="0"/>
              <a:t>              2               3              4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4165719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What is 2-3-4 Tree</a:t>
            </a:r>
            <a:endParaRPr lang="zh-HK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HK" dirty="0" smtClean="0"/>
              <a:t>Special Properties:</a:t>
            </a:r>
          </a:p>
          <a:p>
            <a:r>
              <a:rPr lang="en-US" altLang="zh-HK" dirty="0" smtClean="0"/>
              <a:t>Node:  ≥ 2 Children;	Leaf : = 0 Children </a:t>
            </a:r>
            <a:endParaRPr lang="en-US" altLang="zh-HK" dirty="0" smtClean="0"/>
          </a:p>
          <a:p>
            <a:r>
              <a:rPr lang="en-US" altLang="zh-HK" dirty="0" smtClean="0"/>
              <a:t>Node </a:t>
            </a:r>
            <a:r>
              <a:rPr lang="en-US" altLang="zh-HK" dirty="0" smtClean="0"/>
              <a:t>Splitting</a:t>
            </a:r>
            <a:endParaRPr lang="en-US" altLang="zh-HK" dirty="0" smtClean="0"/>
          </a:p>
          <a:p>
            <a:pPr lvl="1"/>
            <a:r>
              <a:rPr lang="en-US" altLang="zh-TW" dirty="0" smtClean="0"/>
              <a:t>keeps </a:t>
            </a:r>
            <a:r>
              <a:rPr lang="en-US" altLang="zh-TW" dirty="0" smtClean="0"/>
              <a:t>the tree </a:t>
            </a:r>
            <a:r>
              <a:rPr lang="en-US" altLang="zh-TW" dirty="0" smtClean="0"/>
              <a:t>balanced during insertion.</a:t>
            </a:r>
            <a:endParaRPr lang="en-US" altLang="zh-HK" dirty="0" smtClean="0"/>
          </a:p>
          <a:p>
            <a:r>
              <a:rPr lang="en-US" altLang="zh-HK" dirty="0" smtClean="0"/>
              <a:t>Self-Balanced</a:t>
            </a:r>
          </a:p>
          <a:p>
            <a:pPr lvl="1"/>
            <a:r>
              <a:rPr lang="en-US" altLang="zh-HK" dirty="0" smtClean="0"/>
              <a:t>ALL leaves with same level</a:t>
            </a:r>
          </a:p>
          <a:p>
            <a:pPr lvl="1"/>
            <a:r>
              <a:rPr lang="en-US" altLang="zh-HK" dirty="0"/>
              <a:t>v</a:t>
            </a:r>
            <a:r>
              <a:rPr lang="en-US" altLang="zh-HK" dirty="0" smtClean="0"/>
              <a:t>alue of item[1] ≈ median </a:t>
            </a:r>
            <a:r>
              <a:rPr lang="en-US" altLang="zh-HK" dirty="0" smtClean="0"/>
              <a:t>of its </a:t>
            </a:r>
            <a:r>
              <a:rPr lang="en-US" altLang="zh-HK" dirty="0" err="1" smtClean="0"/>
              <a:t>subtree</a:t>
            </a:r>
            <a:r>
              <a:rPr lang="en-US" altLang="zh-HK" dirty="0" smtClean="0"/>
              <a:t>.</a:t>
            </a:r>
          </a:p>
          <a:p>
            <a:r>
              <a:rPr lang="en-US" altLang="zh-HK" dirty="0" smtClean="0"/>
              <a:t>It </a:t>
            </a:r>
            <a:r>
              <a:rPr lang="en-US" altLang="zh-HK" dirty="0" smtClean="0"/>
              <a:t>is</a:t>
            </a:r>
            <a:r>
              <a:rPr lang="en-US" altLang="zh-HK" dirty="0"/>
              <a:t> </a:t>
            </a:r>
            <a:r>
              <a:rPr lang="en-US" altLang="zh-HK" dirty="0" smtClean="0"/>
              <a:t>commonly </a:t>
            </a:r>
            <a:r>
              <a:rPr lang="en-US" altLang="zh-HK" dirty="0"/>
              <a:t>used to implement </a:t>
            </a:r>
            <a:r>
              <a:rPr lang="en-US" altLang="zh-HK" dirty="0" smtClean="0"/>
              <a:t>dictionaries.</a:t>
            </a:r>
            <a:endParaRPr lang="en-US" altLang="zh-HK" dirty="0"/>
          </a:p>
          <a:p>
            <a:pPr lvl="1"/>
            <a:r>
              <a:rPr lang="en-US" altLang="zh-HK" dirty="0" smtClean="0"/>
              <a:t>Why? </a:t>
            </a:r>
            <a:r>
              <a:rPr lang="en-US" altLang="zh-HK" sz="1900" dirty="0" smtClean="0"/>
              <a:t> (We </a:t>
            </a:r>
            <a:r>
              <a:rPr lang="en-US" altLang="zh-HK" sz="1900" dirty="0" smtClean="0"/>
              <a:t>‘ll come back to these issues in the Insertion part</a:t>
            </a:r>
            <a:r>
              <a:rPr lang="en-US" altLang="zh-HK" sz="1900" dirty="0" smtClean="0"/>
              <a:t>.) </a:t>
            </a:r>
            <a:endParaRPr lang="en-US" altLang="zh-HK" sz="1900" dirty="0" smtClean="0"/>
          </a:p>
        </p:txBody>
      </p:sp>
    </p:spTree>
    <p:extLst>
      <p:ext uri="{BB962C8B-B14F-4D97-AF65-F5344CB8AC3E}">
        <p14:creationId xmlns:p14="http://schemas.microsoft.com/office/powerpoint/2010/main" val="335069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Search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altLang="zh-HK" dirty="0"/>
              <a:t>≈ </a:t>
            </a:r>
            <a:r>
              <a:rPr lang="en-US" altLang="zh-TW" dirty="0" smtClean="0"/>
              <a:t>search() </a:t>
            </a:r>
            <a:r>
              <a:rPr lang="en-US" altLang="zh-TW" dirty="0" smtClean="0"/>
              <a:t>in </a:t>
            </a:r>
            <a:r>
              <a:rPr lang="en-US" altLang="zh-TW" dirty="0" smtClean="0"/>
              <a:t>BST</a:t>
            </a:r>
            <a:endParaRPr lang="en-US" altLang="zh-TW" dirty="0" smtClean="0"/>
          </a:p>
          <a:p>
            <a:r>
              <a:rPr lang="en-US" altLang="zh-TW" dirty="0" smtClean="0"/>
              <a:t>start from root</a:t>
            </a:r>
            <a:endParaRPr lang="en-US" altLang="zh-TW" dirty="0" smtClean="0"/>
          </a:p>
          <a:p>
            <a:r>
              <a:rPr lang="en-US" altLang="zh-TW" dirty="0" smtClean="0"/>
              <a:t>unless the </a:t>
            </a:r>
            <a:r>
              <a:rPr lang="en-US" altLang="zh-TW" dirty="0" smtClean="0"/>
              <a:t>key </a:t>
            </a:r>
            <a:r>
              <a:rPr lang="en-US" altLang="zh-TW" dirty="0" smtClean="0"/>
              <a:t>is </a:t>
            </a:r>
            <a:r>
              <a:rPr lang="en-US" altLang="zh-TW" dirty="0" smtClean="0"/>
              <a:t>found, </a:t>
            </a:r>
            <a:r>
              <a:rPr lang="en-US" altLang="zh-TW" dirty="0" smtClean="0"/>
              <a:t>select the link that leads to the </a:t>
            </a:r>
            <a:r>
              <a:rPr lang="en-US" altLang="zh-TW" dirty="0" err="1" smtClean="0"/>
              <a:t>subtree</a:t>
            </a:r>
            <a:r>
              <a:rPr lang="en-US" altLang="zh-TW" dirty="0" smtClean="0"/>
              <a:t> with the appropriate range of values</a:t>
            </a:r>
            <a:r>
              <a:rPr lang="en-US" altLang="zh-TW" dirty="0" smtClean="0"/>
              <a:t>.</a:t>
            </a:r>
            <a:endParaRPr lang="en-US" altLang="zh-TW" dirty="0" smtClean="0"/>
          </a:p>
        </p:txBody>
      </p:sp>
      <p:pic>
        <p:nvPicPr>
          <p:cNvPr id="6" name="f2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7624" y="4414837"/>
            <a:ext cx="6972300" cy="190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Insertion</a:t>
            </a:r>
            <a:endParaRPr lang="zh-HK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HK" b="1" dirty="0" smtClean="0"/>
              <a:t>Rule: </a:t>
            </a:r>
            <a:br>
              <a:rPr lang="en-US" altLang="zh-HK" b="1" dirty="0" smtClean="0"/>
            </a:br>
            <a:r>
              <a:rPr lang="en-US" altLang="zh-TW" b="1" dirty="0" smtClean="0"/>
              <a:t>Inserted data </a:t>
            </a:r>
            <a:r>
              <a:rPr lang="en-US" altLang="zh-TW" b="1" dirty="0" smtClean="0"/>
              <a:t>items are always </a:t>
            </a:r>
            <a:r>
              <a:rPr lang="en-US" altLang="zh-TW" b="1" dirty="0" smtClean="0"/>
              <a:t>be leaves</a:t>
            </a:r>
          </a:p>
          <a:p>
            <a:pPr marL="0" indent="0">
              <a:buNone/>
            </a:pPr>
            <a:r>
              <a:rPr lang="en-US" altLang="zh-HK" dirty="0" smtClean="0"/>
              <a:t>Case1:</a:t>
            </a:r>
            <a:br>
              <a:rPr lang="en-US" altLang="zh-HK" dirty="0" smtClean="0"/>
            </a:br>
            <a:r>
              <a:rPr lang="en-US" altLang="zh-TW" b="1" dirty="0" smtClean="0"/>
              <a:t>no full </a:t>
            </a:r>
            <a:r>
              <a:rPr lang="en-US" altLang="zh-TW" b="1" dirty="0"/>
              <a:t>node </a:t>
            </a:r>
            <a:r>
              <a:rPr lang="en-US" altLang="zh-TW" b="1" dirty="0" smtClean="0"/>
              <a:t>is met</a:t>
            </a:r>
            <a:endParaRPr lang="en-US" altLang="zh-TW" b="1" dirty="0"/>
          </a:p>
          <a:p>
            <a:pPr lvl="1"/>
            <a:r>
              <a:rPr lang="en-US" altLang="zh-TW" dirty="0" smtClean="0"/>
              <a:t>When </a:t>
            </a:r>
            <a:r>
              <a:rPr lang="en-US" altLang="zh-TW" dirty="0" smtClean="0"/>
              <a:t>the right leaf node is reached, the new data item is inserted into it.</a:t>
            </a:r>
          </a:p>
          <a:p>
            <a:pPr lvl="1"/>
            <a:r>
              <a:rPr lang="en-US" altLang="zh-TW" dirty="0" smtClean="0"/>
              <a:t>moving one or two other items in a node may occur  for keeping correct order after the new item is inserted.</a:t>
            </a:r>
          </a:p>
          <a:p>
            <a:pPr lvl="1"/>
            <a:r>
              <a:rPr lang="en-US" altLang="zh-TW" dirty="0" smtClean="0"/>
              <a:t>example with diagram is in next page</a:t>
            </a:r>
          </a:p>
          <a:p>
            <a:pPr lvl="1">
              <a:buNone/>
            </a:pP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73265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Insertion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zh-TW" dirty="0" smtClean="0"/>
              <a:t>Case </a:t>
            </a:r>
            <a:r>
              <a:rPr lang="en-US" altLang="zh-TW" dirty="0" smtClean="0"/>
              <a:t>2:</a:t>
            </a:r>
            <a:br>
              <a:rPr lang="en-US" altLang="zh-TW" dirty="0" smtClean="0"/>
            </a:br>
            <a:r>
              <a:rPr lang="en-US" altLang="zh-TW" b="1" dirty="0" smtClean="0"/>
              <a:t>Non-root </a:t>
            </a:r>
            <a:r>
              <a:rPr lang="en-US" altLang="zh-TW" b="1" dirty="0" smtClean="0"/>
              <a:t>full node is met</a:t>
            </a:r>
            <a:endParaRPr lang="en-US" altLang="zh-TW" b="1" dirty="0" smtClean="0"/>
          </a:p>
          <a:p>
            <a:r>
              <a:rPr lang="en-US" altLang="zh-TW" dirty="0" smtClean="0"/>
              <a:t>‘Node Split’ is </a:t>
            </a:r>
            <a:r>
              <a:rPr lang="en-US" altLang="zh-TW" dirty="0" smtClean="0"/>
              <a:t>needed</a:t>
            </a:r>
            <a:endParaRPr lang="en-US" altLang="zh-TW" dirty="0" smtClean="0"/>
          </a:p>
          <a:p>
            <a:r>
              <a:rPr lang="en-US" altLang="zh-TW" dirty="0" smtClean="0"/>
              <a:t>Only full Nodes </a:t>
            </a:r>
            <a:r>
              <a:rPr lang="en-US" altLang="zh-TW" dirty="0" smtClean="0"/>
              <a:t>are </a:t>
            </a:r>
            <a:r>
              <a:rPr lang="en-US" altLang="zh-TW" dirty="0" smtClean="0"/>
              <a:t>split.(</a:t>
            </a:r>
            <a:r>
              <a:rPr lang="en-US" altLang="zh-TW" i="1" dirty="0" smtClean="0"/>
              <a:t>top-down 2-3-4 tree)</a:t>
            </a:r>
          </a:p>
          <a:p>
            <a:r>
              <a:rPr lang="en-US" altLang="zh-TW" dirty="0" smtClean="0"/>
              <a:t>An empty node(N)  </a:t>
            </a:r>
            <a:r>
              <a:rPr lang="en-US" altLang="zh-TW" dirty="0" smtClean="0"/>
              <a:t>is </a:t>
            </a:r>
            <a:r>
              <a:rPr lang="en-US" altLang="zh-TW" dirty="0" smtClean="0"/>
              <a:t>created on the right of the </a:t>
            </a:r>
            <a:r>
              <a:rPr lang="en-US" altLang="zh-TW" dirty="0" smtClean="0"/>
              <a:t>“full node</a:t>
            </a:r>
            <a:r>
              <a:rPr lang="en-US" altLang="zh-TW" dirty="0" smtClean="0"/>
              <a:t>”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item[2]: to N.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Item[1</a:t>
            </a:r>
            <a:r>
              <a:rPr lang="en-US" altLang="zh-TW" dirty="0" smtClean="0"/>
              <a:t>]: to </a:t>
            </a:r>
            <a:r>
              <a:rPr lang="en-US" altLang="zh-TW" dirty="0" smtClean="0"/>
              <a:t>the parent of the “full node”.</a:t>
            </a:r>
          </a:p>
          <a:p>
            <a:pPr lvl="1"/>
            <a:r>
              <a:rPr lang="en-US" altLang="zh-TW" dirty="0" smtClean="0"/>
              <a:t>Item[0</a:t>
            </a:r>
            <a:r>
              <a:rPr lang="en-US" altLang="zh-TW" dirty="0" smtClean="0"/>
              <a:t>]: unchanged</a:t>
            </a:r>
            <a:endParaRPr lang="en-US" altLang="zh-TW" dirty="0" smtClean="0"/>
          </a:p>
          <a:p>
            <a:r>
              <a:rPr lang="en-US" altLang="zh-TW" dirty="0" smtClean="0"/>
              <a:t>The connection are cut rightmost two children  of “full node”  are cut and connected to the new node.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altLang="zh-TW" sz="3200" dirty="0" smtClean="0"/>
              <a:t>When the right leaf node is reached, the new data item is inserted into it</a:t>
            </a:r>
            <a:r>
              <a:rPr lang="en-US" altLang="zh-TW" sz="3200" dirty="0" smtClean="0"/>
              <a:t>.</a:t>
            </a:r>
            <a:endParaRPr lang="en-US" altLang="zh-TW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Insertion</a:t>
            </a:r>
            <a:endParaRPr lang="zh-TW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TW" dirty="0" smtClean="0"/>
              <a:t>Case </a:t>
            </a:r>
            <a:r>
              <a:rPr lang="en-US" altLang="zh-TW" dirty="0" smtClean="0"/>
              <a:t>3: </a:t>
            </a:r>
            <a:br>
              <a:rPr lang="en-US" altLang="zh-TW" dirty="0" smtClean="0"/>
            </a:br>
            <a:r>
              <a:rPr lang="en-US" altLang="zh-TW" b="1" dirty="0" smtClean="0"/>
              <a:t>root is full</a:t>
            </a:r>
            <a:endParaRPr lang="en-US" altLang="zh-TW" b="1" dirty="0" smtClean="0"/>
          </a:p>
          <a:p>
            <a:r>
              <a:rPr lang="en-US" altLang="zh-TW" dirty="0" smtClean="0"/>
              <a:t>‘Node Split’ is needed </a:t>
            </a:r>
          </a:p>
          <a:p>
            <a:r>
              <a:rPr lang="en-US" altLang="zh-TW" dirty="0" smtClean="0"/>
              <a:t>A new </a:t>
            </a:r>
            <a:r>
              <a:rPr lang="en-US" altLang="zh-TW" dirty="0" smtClean="0"/>
              <a:t>root(</a:t>
            </a:r>
            <a:r>
              <a:rPr lang="en-US" altLang="zh-TW" dirty="0" err="1" smtClean="0"/>
              <a:t>Rn</a:t>
            </a:r>
            <a:r>
              <a:rPr lang="en-US" altLang="zh-TW" dirty="0" smtClean="0"/>
              <a:t>) </a:t>
            </a:r>
            <a:r>
              <a:rPr lang="en-US" altLang="zh-TW" dirty="0" smtClean="0"/>
              <a:t>is created and becomes the parent of the old root.</a:t>
            </a:r>
          </a:p>
          <a:p>
            <a:r>
              <a:rPr lang="en-US" altLang="zh-TW" dirty="0" smtClean="0"/>
              <a:t>An empty node(N) </a:t>
            </a:r>
            <a:r>
              <a:rPr lang="en-US" altLang="zh-TW" dirty="0" smtClean="0"/>
              <a:t>is created and becomes a sibling of the old root.</a:t>
            </a:r>
          </a:p>
          <a:p>
            <a:r>
              <a:rPr lang="en-US" altLang="zh-TW" dirty="0" smtClean="0"/>
              <a:t>Let data items in the “old root” be item[0],[1],[2]</a:t>
            </a:r>
          </a:p>
          <a:p>
            <a:pPr lvl="1"/>
            <a:r>
              <a:rPr lang="en-US" altLang="zh-TW" dirty="0" smtClean="0"/>
              <a:t>item[2]: to N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Item[1</a:t>
            </a:r>
            <a:r>
              <a:rPr lang="en-US" altLang="zh-TW" dirty="0" smtClean="0"/>
              <a:t>]: to </a:t>
            </a:r>
            <a:r>
              <a:rPr lang="en-US" altLang="zh-TW" dirty="0" err="1" smtClean="0"/>
              <a:t>Rn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Item[0</a:t>
            </a:r>
            <a:r>
              <a:rPr lang="en-US" altLang="zh-TW" dirty="0" smtClean="0"/>
              <a:t>]: unchanged</a:t>
            </a:r>
            <a:endParaRPr lang="en-US" altLang="zh-TW" dirty="0" smtClean="0"/>
          </a:p>
          <a:p>
            <a:r>
              <a:rPr lang="en-US" altLang="zh-TW" dirty="0" smtClean="0"/>
              <a:t>The connection of rightmost two children of “full node” are cut and connected to the new root.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altLang="zh-TW" sz="3100" dirty="0" smtClean="0"/>
              <a:t>When the right leaf node is reached, the new data item is inserted into it.</a:t>
            </a:r>
          </a:p>
          <a:p>
            <a:r>
              <a:rPr lang="en-US" altLang="zh-TW" dirty="0" smtClean="0"/>
              <a:t>Example with diagram is illustrated in next </a:t>
            </a:r>
            <a:r>
              <a:rPr lang="en-US" altLang="zh-TW" dirty="0" smtClean="0"/>
              <a:t>page</a:t>
            </a:r>
            <a:endParaRPr lang="en-US" altLang="zh-TW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Insertion</a:t>
            </a:r>
            <a:endParaRPr lang="zh-HK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1043608" y="5475129"/>
            <a:ext cx="1152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2800" dirty="0" smtClean="0"/>
              <a:t>Case 3:</a:t>
            </a:r>
            <a:endParaRPr lang="zh-HK" altLang="en-US" sz="28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899592" y="1622458"/>
            <a:ext cx="1440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2800" dirty="0" smtClean="0"/>
              <a:t>Case 1:</a:t>
            </a:r>
            <a:endParaRPr lang="zh-HK" altLang="en-US" sz="28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899592" y="3541400"/>
            <a:ext cx="1440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K" sz="2800" dirty="0" smtClean="0"/>
              <a:t>Case 2:</a:t>
            </a:r>
            <a:endParaRPr lang="zh-HK" altLang="en-US" sz="2800" dirty="0"/>
          </a:p>
        </p:txBody>
      </p:sp>
      <p:pic>
        <p:nvPicPr>
          <p:cNvPr id="10" name="f3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915816" y="1278482"/>
            <a:ext cx="4608512" cy="1259157"/>
          </a:xfrm>
          <a:prstGeom prst="rect">
            <a:avLst/>
          </a:prstGeom>
        </p:spPr>
      </p:pic>
      <p:pic>
        <p:nvPicPr>
          <p:cNvPr id="11" name="f4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915816" y="3033940"/>
            <a:ext cx="4608512" cy="1259157"/>
          </a:xfrm>
          <a:prstGeom prst="rect">
            <a:avLst/>
          </a:prstGeom>
        </p:spPr>
      </p:pic>
      <p:pic>
        <p:nvPicPr>
          <p:cNvPr id="12" name="f5.avi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915816" y="4581128"/>
            <a:ext cx="4608512" cy="178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04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1551</TotalTime>
  <Words>768</Words>
  <Application>Microsoft Office PowerPoint</Application>
  <PresentationFormat>如螢幕大小 (4:3)</PresentationFormat>
  <Paragraphs>152</Paragraphs>
  <Slides>19</Slides>
  <Notes>16</Notes>
  <HiddenSlides>0</HiddenSlides>
  <MMClips>8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0" baseType="lpstr">
      <vt:lpstr>Office 佈景主題</vt:lpstr>
      <vt:lpstr>CSCI 2100B: Data Structures  Project 2-3-4 Tree</vt:lpstr>
      <vt:lpstr>What is 2-3-4 Tree</vt:lpstr>
      <vt:lpstr>What is 2-3-4 Tree</vt:lpstr>
      <vt:lpstr>What is 2-3-4 Tree</vt:lpstr>
      <vt:lpstr>Search</vt:lpstr>
      <vt:lpstr>Insertion</vt:lpstr>
      <vt:lpstr>Insertion</vt:lpstr>
      <vt:lpstr>Insertion</vt:lpstr>
      <vt:lpstr>Insertion</vt:lpstr>
      <vt:lpstr>Discussion: Insertion &amp; Node Split</vt:lpstr>
      <vt:lpstr>Discussion: Insertion &amp; Node Split</vt:lpstr>
      <vt:lpstr>Deletion</vt:lpstr>
      <vt:lpstr>Deletion</vt:lpstr>
      <vt:lpstr>Deletion</vt:lpstr>
      <vt:lpstr>Height Analysis </vt:lpstr>
      <vt:lpstr>Time Complexity of Searching</vt:lpstr>
      <vt:lpstr>Time Complexity of Delete</vt:lpstr>
      <vt:lpstr>Summary and Comparison of Time Complexity</vt:lpstr>
      <vt:lpstr>Deletion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2100 Project 2-3-4 Tree</dc:title>
  <dc:creator>BEN</dc:creator>
  <cp:lastModifiedBy>BEN</cp:lastModifiedBy>
  <cp:revision>83</cp:revision>
  <dcterms:created xsi:type="dcterms:W3CDTF">2011-04-13T08:12:29Z</dcterms:created>
  <dcterms:modified xsi:type="dcterms:W3CDTF">2011-04-15T04:22:15Z</dcterms:modified>
</cp:coreProperties>
</file>